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bmp" ContentType="image/bmp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5.xml" ContentType="application/vnd.openxmlformats-officedocument.presentationml.slide+xml"/>
  <Override PartName="/ppt/revisioninfo.xml" ContentType="application/vnd.ms-powerpoint.revisioninfo+xml"/>
  <Override PartName="/ppt/slidemasters/slidemaster1.xml" ContentType="application/vnd.openxmlformats-officedocument.presentationml.slideMaster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docprops/core.xml" ContentType="application/vnd.openxmlformats-package.core-properties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app.xml" ContentType="application/vnd.openxmlformats-officedocument.extended-propertie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71" r:id="rId4"/>
    <p:sldId id="270" r:id="rId5"/>
    <p:sldId id="340" r:id="rId6"/>
    <p:sldId id="341" r:id="rId7"/>
    <p:sldId id="346" r:id="rId8"/>
    <p:sldId id="347" r:id="rId9"/>
    <p:sldId id="342" r:id="rId10"/>
    <p:sldId id="350" r:id="rId11"/>
    <p:sldId id="349" r:id="rId12"/>
    <p:sldId id="351" r:id="rId13"/>
    <p:sldId id="352" r:id="rId14"/>
    <p:sldId id="360" r:id="rId15"/>
    <p:sldId id="353" r:id="rId16"/>
    <p:sldId id="354" r:id="rId17"/>
    <p:sldId id="355" r:id="rId18"/>
    <p:sldId id="356" r:id="rId19"/>
    <p:sldId id="357" r:id="rId20"/>
    <p:sldId id="361" r:id="rId21"/>
    <p:sldId id="362" r:id="rId22"/>
    <p:sldId id="363" r:id="rId23"/>
    <p:sldId id="364" r:id="rId24"/>
    <p:sldId id="343" r:id="rId25"/>
    <p:sldId id="345" r:id="rId26"/>
    <p:sldId id="344" r:id="rId27"/>
    <p:sldId id="358" r:id="rId28"/>
    <p:sldId id="359" r:id="rId29"/>
    <p:sldId id="3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4656C-46F4-47E8-98B1-602FCBE62C18}" v="3866" dt="2021-02-01T03:43:52.224"/>
    <p1510:client id="{1DF31CEB-B177-4195-93D8-D0492237EFF2}" v="8" dt="2021-02-21T17:20:22.757"/>
    <p1510:client id="{209854FE-AB96-4511-AD95-CB15075C52D4}" v="4090" dt="2021-02-20T23:34:55.571"/>
    <p1510:client id="{24706A88-857F-4B8A-8327-F5FCF9098022}" v="14" dt="2021-02-01T04:34:25.397"/>
    <p1510:client id="{25534F9C-0911-4332-BF7A-41C5B84545BD}" v="13" dt="2021-02-01T04:29:54.723"/>
    <p1510:client id="{3CBFDA14-4579-4945-B65E-8A618320FF1A}" v="3144" dt="2021-01-25T04:13:59.149"/>
    <p1510:client id="{4154D1A3-6E76-4D6E-84A7-D4CD4659EB43}" v="14" dt="2021-02-20T03:10:15.307"/>
    <p1510:client id="{41586507-5885-496D-8292-47737B539081}" v="6" dt="2021-02-14T17:23:47.300"/>
    <p1510:client id="{44DEB7EA-415B-47A6-9797-FDD25E265B41}" v="44" dt="2021-03-04T03:05:03.170"/>
    <p1510:client id="{4E0C5242-A712-4839-A668-BB898FCA96CF}" v="555" dt="2021-02-21T15:26:16.767"/>
    <p1510:client id="{587ADE1A-7879-4E04-8223-3A52758ECADC}" v="13" dt="2021-02-23T15:58:03.345"/>
    <p1510:client id="{65687C60-8498-49E2-86A2-C71920313FFC}" v="82" dt="2020-12-19T19:16:52.215"/>
    <p1510:client id="{6B511FAA-C101-456E-AE76-84208FE5BB91}" v="118" dt="2021-01-10T17:30:14.259"/>
    <p1510:client id="{7226AEB5-A53D-4E58-BBCE-10B9FE5B6980}" v="26" dt="2021-02-01T02:05:06.740"/>
    <p1510:client id="{73BE488E-7821-4CE0-A4EE-B2347751C9A8}" v="2061" dt="2021-02-27T16:32:06.822"/>
    <p1510:client id="{7605E6E4-BAB9-4CDC-BB8D-6F3B1173F27A}" v="2118" dt="2021-01-09T19:01:44.639"/>
    <p1510:client id="{76BBD204-B49B-434B-BC04-C5FEA6C3FC94}" v="1022" dt="2020-12-29T04:56:17.976"/>
    <p1510:client id="{7B30B6DB-A47F-40AD-854E-A9B7805CD057}" v="1172" dt="2021-02-24T04:29:38.882"/>
    <p1510:client id="{7C9BCEFC-312E-4EEB-8B4E-9CF73F248FBF}" v="5" dt="2021-02-26T05:25:03.937"/>
    <p1510:client id="{9BE5080E-E75C-4354-BDFD-48E5B185B200}" v="1580" dt="2021-02-23T15:55:03.928"/>
    <p1510:client id="{A44FE988-CF8A-4F9E-9216-9F915EE7DC1E}" v="996" dt="2021-01-09T22:11:52.976"/>
    <p1510:client id="{A7900CC6-7098-4993-AEB8-805964D88D0C}" v="3" dt="2021-03-01T04:24:26.141"/>
    <p1510:client id="{AEF6720E-CCB6-460F-AAF7-4D8EB40F17A5}" v="4560" dt="2021-02-08T04:20:48.777"/>
    <p1510:client id="{CCC63047-7C5A-4FB7-9B7D-F4F29741166F}" v="932" dt="2021-02-14T00:20:09.295"/>
    <p1510:client id="{D288EA44-5147-4E95-9A1E-30D6F85C84D2}" v="2367" dt="2021-02-15T19:15:40.358"/>
    <p1510:client id="{DE431245-1DED-4F91-AA07-4CD132071A57}" v="2557" dt="2020-12-19T18:52:04.451"/>
    <p1510:client id="{DEBD8069-5E36-4673-90B1-957C75F33810}" v="35" dt="2021-01-16T19:20:13.483"/>
    <p1510:client id="{E30CCC0C-2C9A-4FCC-A61B-2E8E49461A71}" v="65" dt="2021-01-16T19:18:47.816"/>
    <p1510:client id="{F36C35E7-3E26-44F3-A680-EBCD7FD2B49A}" v="154" dt="2021-02-28T15:02:02.562"/>
    <p1510:client id="{F39BD58C-6964-424F-9D27-87D5A5C7A8A3}" v="2779" dt="2021-01-03T02:06:47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" Type="http://schemas.openxmlformats.org/officeDocument/2006/relationships/slide" Target="slides/slide1.xml"/><Relationship Id="rId30" Type="http://schemas.openxmlformats.org/officeDocument/2006/relationships/slide" Target="slides/slide28.xml"/><Relationship Id="rId31" Type="http://schemas.openxmlformats.org/officeDocument/2006/relationships/tableStyles" Target="tableStyle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AD02D-5B64-44C4-B328-4A397A988A49}" type="datetimeFigureOut">
              <a:rPr lang="en-US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769D8-1928-440E-AE76-2E3BBDEA4AB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B38DEDA-98F2-4A21-B621-B09534FDF5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3D65B3F-5C50-427C-8544-690CE3258A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D87D52F-D42D-4E30-94F2-106FF132C82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B5C233A-70AC-4981-85C4-397EF3EFBAA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2F265E2-B110-46C9-A993-8763D186C4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EF1AAC3-5FD8-4C5F-8E3D-C63CA2221D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6CE7D1E-5AF8-45CE-83C0-0D9B4BFAF3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2992032-A670-405D-86C8-672E508A5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FD74D62-D73B-4690-B210-E83862395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3D65B3F-5C50-427C-8544-690CE3258A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1920F6F-C80F-45FF-B69C-BE59C9B73C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FD74D62-D73B-4690-B210-E83862395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546661C-7585-43DC-B5C8-E04142A7B4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3558B97-79E0-46F6-8F07-78DB776598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0729279-2C20-41CD-8992-B73AF3C519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5E45F29-5B2F-4ED7-B542-F6B57B578D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FB85FF8-9785-4537-A303-4AAEA6BF0DC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A03E2F5-42D4-4404-A582-203A0DEFBA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C543167-3DB0-4537-B03E-229F2D6166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4E65D50-6AD0-4DFA-A581-14F028EAF0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84F40EA-5399-402C-A36C-10167E1EB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3D65B3F-5C50-427C-8544-690CE3258A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E9C3250-7A25-4259-A3FD-F29192E1CF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0F2DB95-0807-401D-90BC-2D66BC85E78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C642B93-A519-4ED2-93B2-75A208663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958F5B1-34C7-44DD-A3BE-7229904C27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5141038-7328-47C6-9D25-406D8632A6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FD74D62-D73B-4690-B210-E83862395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4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bmp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large clock tower towering over the city of london  Description automatically generated"/>
          <p:cNvPicPr>
            <a:picLocks noChangeAspect="1"/>
          </p:cNvPicPr>
          <p:nvPr/>
        </p:nvPicPr>
        <p:blipFill>
          <a:blip r:embed="rId1"/>
          <a:srcRect l="5607" t="9091" r="176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3000">
                <a:schemeClr val="bg1">
                  <a:alpha val="64000"/>
                </a:schemeClr>
              </a:gs>
              <a:gs pos="58000">
                <a:schemeClr val="bg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 panose="020F0302020204030204"/>
              </a:rPr>
              <a:t>Westminster Shorter Catechism</a:t>
            </a:r>
            <a:br>
              <a:rPr lang="en-US" sz="4800">
                <a:cs typeface="Calibri Light" panose="020F0302020204030204"/>
              </a:rPr>
            </a:b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>
                <a:cs typeface="Calibri" panose="020F0502020204030204"/>
              </a:rPr>
              <a:t>Questions 24 - 26</a:t>
            </a:r>
          </a:p>
          <a:p>
            <a:pPr algn="l"/>
            <a:r>
              <a:rPr lang="en-US">
                <a:cs typeface="Calibri" panose="020F0502020204030204"/>
              </a:rPr>
              <a:t>March 21, 2021</a:t>
            </a:r>
          </a:p>
          <a:p>
            <a:pPr algn="l"/>
            <a:r>
              <a:rPr lang="en-US">
                <a:cs typeface="Calibri" panose="020F0502020204030204"/>
              </a:rPr>
              <a:t>Calvary OPC, La Mirada, CA</a:t>
            </a: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endParaRPr kumimoji="0" lang="en-US" sz="1800" b="0" i="0" u="none" strike="noStrike" kern="1200" cap="none" spc="0" baseline="0" noProof="0">
              <a:ln>
                <a:noFill/>
              </a:ln>
              <a:solidFill>
                <a:prstClr val="white"/>
              </a:solidFill>
              <a:effectLst/>
              <a:uLn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What does the Bible say?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cs typeface="Calibri" panose="020F0502020204030204"/>
              </a:rPr>
              <a:t>"</a:t>
            </a:r>
            <a:r>
              <a:rPr lang="en-US" sz="3000">
                <a:ea typeface="+mn-lt"/>
                <a:cs typeface="+mn-lt"/>
              </a:rPr>
              <a:t>Christ was once offered to bear </a:t>
            </a:r>
            <a:r>
              <a:rPr lang="en-US" sz="3000" b="1">
                <a:ea typeface="+mn-lt"/>
                <a:cs typeface="+mn-lt"/>
              </a:rPr>
              <a:t>the sins of many</a:t>
            </a:r>
            <a:r>
              <a:rPr lang="en-US" sz="3000">
                <a:ea typeface="+mn-lt"/>
                <a:cs typeface="+mn-lt"/>
              </a:rPr>
              <a:t>." (Hebrews 9:28)</a:t>
            </a:r>
          </a:p>
          <a:p>
            <a:r>
              <a:rPr lang="en-US" sz="3000">
                <a:cs typeface="Calibri" panose="020F0502020204030204"/>
              </a:rPr>
              <a:t>"Therefore, in all things He had to be made like His brethren, that He might be a merciful and faithful High Priest in things pertaining to God, to make </a:t>
            </a:r>
            <a:r>
              <a:rPr lang="en-US" sz="3000" b="1">
                <a:cs typeface="Calibri" panose="020F0502020204030204"/>
              </a:rPr>
              <a:t>propitiation</a:t>
            </a:r>
            <a:r>
              <a:rPr lang="en-US" sz="3000">
                <a:cs typeface="Calibri" panose="020F0502020204030204"/>
              </a:rPr>
              <a:t> for the sins of the people." (Hebrews 2:17)</a:t>
            </a:r>
          </a:p>
          <a:p>
            <a:r>
              <a:rPr lang="en-US" sz="3000">
                <a:cs typeface="Calibri" panose="020F0502020204030204"/>
              </a:rPr>
              <a:t>"He is able to save them to the uttermost that come unto God by him, seeing he ever liveth to make </a:t>
            </a:r>
            <a:r>
              <a:rPr lang="en-US" sz="3000" b="1">
                <a:cs typeface="Calibri" panose="020F0502020204030204"/>
              </a:rPr>
              <a:t>intercession</a:t>
            </a:r>
            <a:r>
              <a:rPr lang="en-US" sz="3000">
                <a:cs typeface="Calibri" panose="020F0502020204030204"/>
              </a:rPr>
              <a:t> for them." (Hebrews 7:25)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81004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Some terms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575675"/>
            <a:ext cx="10515600" cy="46012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Reconciliation: to make peace between two parties, one of which has been offended (God) by our sins</a:t>
            </a:r>
          </a:p>
          <a:p>
            <a:pPr marL="685800" lvl="1"/>
            <a:r>
              <a:rPr lang="en-US"/>
              <a:t>2Corinthians 5:18-20: God has reconciled us to Himself through the sacrifice of His Son Jesus Christ, and so we also take part in the ministry of reconciling others to God</a:t>
            </a:r>
          </a:p>
          <a:p>
            <a:r>
              <a:rPr lang="en-US"/>
              <a:t>Expiation: To remove the guilt of sin by paying of a penalty.</a:t>
            </a:r>
          </a:p>
          <a:p>
            <a:r>
              <a:rPr lang="en-US"/>
              <a:t>Propitiation: To satisfy God's wrath in that He is no longer angry at us, but is at peace with us.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Some more terms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This is what the atonement is all about (at-one-ment)</a:t>
            </a:r>
          </a:p>
          <a:p>
            <a:r>
              <a:rPr lang="en-US"/>
              <a:t>"whom God set forth </a:t>
            </a:r>
            <a:r>
              <a:rPr lang="en-US" b="1"/>
              <a:t>as a propitiation by His blood</a:t>
            </a:r>
            <a:r>
              <a:rPr lang="en-US"/>
              <a:t>, through faith, to demonstrate His righteousness, because in His forbearance God had passed over the sins that were previously committed" (Romans 3:25)</a:t>
            </a:r>
          </a:p>
          <a:p>
            <a:endParaRPr lang="en-US"/>
          </a:p>
        </p:txBody>
      </p:sp>
    </p:spTree>
  </p:cSld>
  <p:clrMapOvr>
    <a:masterClrMapping/>
  </p:clrMapOvr>
  <p:transition advClick="0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39142" y="109353"/>
            <a:ext cx="3108752" cy="31087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1435" y="249950"/>
            <a:ext cx="328059" cy="304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25502" y="796715"/>
            <a:ext cx="1827759" cy="182775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6967353" y="1359103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4"/>
          <p:cNvSpPr/>
          <p:nvPr/>
        </p:nvSpPr>
        <p:spPr>
          <a:xfrm>
            <a:off x="8057065" y="855385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4"/>
          <p:cNvSpPr/>
          <p:nvPr/>
        </p:nvSpPr>
        <p:spPr>
          <a:xfrm>
            <a:off x="8182040" y="2214487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4"/>
          <p:cNvSpPr/>
          <p:nvPr/>
        </p:nvSpPr>
        <p:spPr>
          <a:xfrm>
            <a:off x="7400947" y="2292596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4"/>
          <p:cNvSpPr/>
          <p:nvPr/>
        </p:nvSpPr>
        <p:spPr>
          <a:xfrm>
            <a:off x="7197862" y="605435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4"/>
          <p:cNvSpPr/>
          <p:nvPr/>
        </p:nvSpPr>
        <p:spPr>
          <a:xfrm>
            <a:off x="8775671" y="1714587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4"/>
          <p:cNvSpPr/>
          <p:nvPr/>
        </p:nvSpPr>
        <p:spPr>
          <a:xfrm>
            <a:off x="6807316" y="1995781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4"/>
          <p:cNvSpPr/>
          <p:nvPr/>
        </p:nvSpPr>
        <p:spPr>
          <a:xfrm>
            <a:off x="8635074" y="980359"/>
            <a:ext cx="421791" cy="4686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72782" y="4046064"/>
            <a:ext cx="2202683" cy="2202683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12144" y="4542143"/>
            <a:ext cx="1390346" cy="139034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4228" y="15622"/>
            <a:ext cx="9919886" cy="3827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4"/>
          <p:cNvSpPr/>
          <p:nvPr/>
        </p:nvSpPr>
        <p:spPr>
          <a:xfrm>
            <a:off x="1152201" y="3581226"/>
            <a:ext cx="9919886" cy="2733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6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99553"/>
            <a:ext cx="10515600" cy="102857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As priest, who did Jesus die for?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4472" t="17548" r="23832" b="12990"/>
          <a:stretch/>
        </p:blipFill>
        <p:spPr>
          <a:xfrm>
            <a:off x="2171439" y="1048339"/>
            <a:ext cx="7411708" cy="55992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All or many?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"I pray for them. </a:t>
            </a:r>
            <a:r>
              <a:rPr lang="en-US" b="1"/>
              <a:t>I do not pray for the world</a:t>
            </a:r>
            <a:r>
              <a:rPr lang="en-US"/>
              <a:t> but for those whom You have given Me, for they are Yours. And all Mine are Yours, and Yours are Mine, and I am glorified in them." (John 17:9-10)</a:t>
            </a:r>
          </a:p>
          <a:p>
            <a:r>
              <a:rPr lang="en-US"/>
              <a:t>"For even the Son of Man did not come to be served, but to serve, and to give His life a ransom </a:t>
            </a:r>
            <a:r>
              <a:rPr lang="en-US" b="1"/>
              <a:t>for many</a:t>
            </a:r>
            <a:r>
              <a:rPr lang="en-US"/>
              <a:t>." (Mark 10:45)</a:t>
            </a:r>
          </a:p>
          <a:p>
            <a:r>
              <a:rPr lang="en-US"/>
              <a:t>"I have been crucified with Christ; it is no longer I who live, but Christ lives in me; and the life which I now live in the flesh I live by faith in </a:t>
            </a:r>
            <a:r>
              <a:rPr lang="en-US" b="1"/>
              <a:t>the Son of God, who loved me and gave Himself for me</a:t>
            </a:r>
            <a:r>
              <a:rPr lang="en-US"/>
              <a:t>." (Galatians 2:20)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Particular versus universal atonement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Did Jesus die for the sins of all (even unbelief)? Then all should be saved, because His blood cleans us once and for all (Hebrews 10:10).</a:t>
            </a:r>
          </a:p>
          <a:p>
            <a:r>
              <a:rPr lang="en-US"/>
              <a:t>Jesus died for you by name: Andrew, Tom, Rebecca, Safa, etc.</a:t>
            </a:r>
          </a:p>
          <a:p>
            <a:r>
              <a:rPr lang="en-US"/>
              <a:t>Jesus died once and for all, His sacrifice does not have to be repeated (as in the Mass)</a:t>
            </a:r>
          </a:p>
          <a:p>
            <a:r>
              <a:rPr lang="en-US"/>
              <a:t>It ends all sacrifices (Hebrews 10:3-4)</a:t>
            </a:r>
          </a:p>
          <a:p>
            <a:r>
              <a:rPr lang="en-US"/>
              <a:t>"So when Jesus had received the sour wine, He said, 'It is finished!' And bowing His head, He gave up His spirit." (John 19:30)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Bookman Old Style"/>
                <a:cs typeface="Calibri Light" panose="020F0302020204030204"/>
              </a:rPr>
              <a:t>Question #26</a:t>
            </a:r>
            <a:endParaRPr lang="en-US" b="1">
              <a:latin typeface="Bookman Old Style"/>
            </a:endParaRP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571445" y="1854380"/>
            <a:ext cx="9221639" cy="43225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ea typeface="+mn-lt"/>
                <a:cs typeface="+mn-lt"/>
              </a:rPr>
              <a:t>Q. How doth Christ execute the office of a king?</a:t>
            </a:r>
            <a:endParaRPr lang="en-US" b="1" dirty="0">
              <a:ea typeface="+mn-lt"/>
              <a:cs typeface="+mn-lt"/>
            </a:endParaRPr>
          </a:p>
          <a:p>
            <a:r>
              <a:rPr lang="en-US" sz="3200" b="1" dirty="0">
                <a:ea typeface="+mn-lt"/>
                <a:cs typeface="+mn-lt"/>
              </a:rPr>
              <a:t>A. Christ executes the office of a king, in subduing us to himself, in ruling and defending us, and in restraining and conquering all his and our enemies.</a:t>
            </a:r>
            <a:endParaRPr lang="en-US" sz="32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What does the Bible say?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cs typeface="Calibri" panose="020F0502020204030204"/>
              </a:rPr>
              <a:t>"</a:t>
            </a:r>
            <a:r>
              <a:rPr lang="en-US" sz="3000">
                <a:ea typeface="+mn-lt"/>
                <a:cs typeface="+mn-lt"/>
              </a:rPr>
              <a:t>The people shall be willing in the day of thy power." (Ps. 110:3)</a:t>
            </a:r>
          </a:p>
          <a:p>
            <a:r>
              <a:rPr lang="en-US" sz="3000">
                <a:cs typeface="Calibri" panose="020F0502020204030204"/>
              </a:rPr>
              <a:t>"For the Lord is our judge, the Lord is our lawgiver, the Lord is our king: he will save us." (Isaiah 33:22)</a:t>
            </a:r>
          </a:p>
          <a:p>
            <a:r>
              <a:rPr lang="en-US" sz="3000">
                <a:cs typeface="Calibri" panose="020F0502020204030204"/>
              </a:rPr>
              <a:t>"For he must reign, till he hath put all enemies under his feet" (1Corinthians 15:25)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What is the kingdom of God like?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We have been brought from darkness into the kingdom of God's Son (Colossians 1:23)</a:t>
            </a:r>
          </a:p>
          <a:p>
            <a:r>
              <a:rPr lang="en-US"/>
              <a:t>It is supernatural, not of this world (John 18:36)</a:t>
            </a:r>
          </a:p>
          <a:p>
            <a:r>
              <a:rPr lang="en-US"/>
              <a:t>It comes not by 'observation' (Luke 17:20)</a:t>
            </a:r>
          </a:p>
          <a:p>
            <a:pPr marL="685800" lvl="1"/>
            <a:r>
              <a:rPr lang="en-US"/>
              <a:t>we do not know the day or the hour (Matthew 24:36)</a:t>
            </a:r>
          </a:p>
          <a:p>
            <a:r>
              <a:rPr lang="en-US"/>
              <a:t>Jesus' kingdom will never end (2Peter 1:11)</a:t>
            </a:r>
          </a:p>
          <a:p>
            <a:r>
              <a:rPr lang="en-US"/>
              <a:t>Jesus is also king </a:t>
            </a:r>
            <a:r>
              <a:rPr lang="en-US" i="1"/>
              <a:t>even now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Bookman Old Style"/>
                <a:cs typeface="Calibri Light" panose="020F0302020204030204"/>
              </a:rPr>
              <a:t>Question #24</a:t>
            </a:r>
            <a:endParaRPr lang="en-US" b="1">
              <a:latin typeface="Bookman Old Style"/>
            </a:endParaRP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571445" y="1854380"/>
            <a:ext cx="9221639" cy="43225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ea typeface="+mn-lt"/>
                <a:cs typeface="+mn-lt"/>
              </a:rPr>
              <a:t>Q. How doth Christ execute the office of a prophet?</a:t>
            </a:r>
            <a:endParaRPr lang="en-US" b="1" dirty="0">
              <a:ea typeface="+mn-lt"/>
              <a:cs typeface="+mn-lt"/>
            </a:endParaRPr>
          </a:p>
          <a:p>
            <a:r>
              <a:rPr lang="en-US" sz="3200" b="1" dirty="0">
                <a:ea typeface="+mn-lt"/>
                <a:cs typeface="+mn-lt"/>
              </a:rPr>
              <a:t>A. Christ executes the office of a prophet, in revealing to us, by his word and Spirit, the will of God for our salvation.</a:t>
            </a:r>
            <a:endParaRPr lang="en-US" sz="32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Jesus is king, </a:t>
            </a:r>
            <a:r>
              <a:rPr lang="en-US" i="1"/>
              <a:t>now</a:t>
            </a:r>
            <a:endParaRPr i="1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Jesus is not far away, He is here by the Holy Spirit</a:t>
            </a:r>
          </a:p>
          <a:p>
            <a:r>
              <a:rPr lang="en-US"/>
              <a:t>Jesus is </a:t>
            </a:r>
            <a:r>
              <a:rPr lang="en-US" i="1"/>
              <a:t>always</a:t>
            </a:r>
            <a:r>
              <a:rPr lang="en-US"/>
              <a:t> king, not just in the future</a:t>
            </a:r>
          </a:p>
          <a:p>
            <a:pPr marL="685800" lvl="1"/>
            <a:r>
              <a:rPr lang="en-US"/>
              <a:t>when you repent, He is king of your heart</a:t>
            </a:r>
          </a:p>
          <a:p>
            <a:pPr marL="685800" lvl="1"/>
            <a:r>
              <a:rPr lang="en-US"/>
              <a:t>Everything belongs to God, He allows sin to reign on earth </a:t>
            </a:r>
            <a:r>
              <a:rPr lang="en-US" i="1"/>
              <a:t>only temporarily</a:t>
            </a:r>
          </a:p>
          <a:p>
            <a:r>
              <a:rPr lang="en-US"/>
              <a:t>"Repent, for the kingdom of heaven is at hand!" (Matthew 3:2; 4:17)</a:t>
            </a:r>
          </a:p>
          <a:p>
            <a:r>
              <a:rPr lang="en-US"/>
              <a:t>"The people shall be willing in the day of his power" (Psalm 110:3)</a:t>
            </a:r>
          </a:p>
          <a:p>
            <a:pPr marL="685800" lvl="1"/>
            <a:r>
              <a:rPr lang="en-US"/>
              <a:t>God doesn't wait for people to dally around before they choose him (Psalm 78:34-35) (Boston, Fourfold state)</a:t>
            </a:r>
          </a:p>
          <a:p>
            <a:pPr marL="685800" lvl="1"/>
            <a:r>
              <a:rPr lang="en-US"/>
              <a:t>Jesus comes for His disciples and His followers at their appointed time</a:t>
            </a:r>
          </a:p>
          <a:p>
            <a:pPr marL="685800" lvl="1"/>
            <a:r>
              <a:rPr lang="en-US"/>
              <a:t>The gates of hell shall not prevail.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Kingdom and church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23191" t="40566" r="22295" b="24841"/>
          <a:stretch/>
        </p:blipFill>
        <p:spPr>
          <a:xfrm>
            <a:off x="296815" y="1831285"/>
            <a:ext cx="11462803" cy="40895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Kingdom and church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Christ is king and head of the church</a:t>
            </a:r>
          </a:p>
          <a:p>
            <a:r>
              <a:rPr lang="en-US"/>
              <a:t>But He is also head of the kingdom, which is larger than the church</a:t>
            </a:r>
          </a:p>
          <a:p>
            <a:r>
              <a:rPr lang="en-US"/>
              <a:t>The church has its own jurisdiction within its own boundaries, but not he secular realm</a:t>
            </a:r>
          </a:p>
          <a:p>
            <a:r>
              <a:rPr lang="en-US"/>
              <a:t>outside the church, however, each believer is directly responsible to God for working out Biblical principles in all other spheres of life</a:t>
            </a:r>
          </a:p>
          <a:p>
            <a:pPr marL="685800" lvl="1"/>
            <a:r>
              <a:rPr lang="en-US"/>
              <a:t>politics, education, etc.</a:t>
            </a:r>
          </a:p>
          <a:p>
            <a:pPr marL="685800" lvl="1"/>
            <a:r>
              <a:rPr lang="en-US"/>
              <a:t>by God's Word and Spirit</a:t>
            </a:r>
          </a:p>
          <a:p>
            <a:pPr marL="228600"/>
            <a:r>
              <a:rPr lang="en-US"/>
              <a:t>keys admit into the church, the Word into the kingdom</a:t>
            </a:r>
          </a:p>
          <a:p>
            <a:pPr marL="685800" lvl="1"/>
            <a:r>
              <a:rPr lang="en-US"/>
              <a:t>there can be hypocrites inside the church but outside the kingdom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130797"/>
            <a:ext cx="10515600" cy="98188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What is a dispensation?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112679"/>
            <a:ext cx="10515600" cy="50642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 dispensation is an epoch of history when the economy of salvation (i.e. how one is saved) differs</a:t>
            </a:r>
          </a:p>
          <a:p>
            <a:r>
              <a:rPr lang="en-US"/>
              <a:t>Classical dispensationalism (John Nelson Darby):</a:t>
            </a:r>
          </a:p>
          <a:p>
            <a:pPr marL="685800" lvl="1"/>
            <a:r>
              <a:rPr lang="en-US"/>
              <a:t>seven dispensations: </a:t>
            </a:r>
          </a:p>
          <a:p>
            <a:pPr marL="685800" lvl="1"/>
            <a:r>
              <a:rPr lang="en-US"/>
              <a:t>innocence</a:t>
            </a:r>
          </a:p>
          <a:p>
            <a:pPr marL="685800" lvl="1"/>
            <a:r>
              <a:rPr lang="en-US"/>
              <a:t>conscience</a:t>
            </a:r>
          </a:p>
          <a:p>
            <a:pPr marL="685800" lvl="1"/>
            <a:r>
              <a:rPr lang="en-US"/>
              <a:t>human government</a:t>
            </a:r>
          </a:p>
          <a:p>
            <a:pPr marL="685800" lvl="1"/>
            <a:r>
              <a:rPr lang="en-US"/>
              <a:t>promise</a:t>
            </a:r>
          </a:p>
          <a:p>
            <a:pPr marL="685800" lvl="1"/>
            <a:r>
              <a:rPr lang="en-US"/>
              <a:t>law</a:t>
            </a:r>
          </a:p>
          <a:p>
            <a:pPr marL="685800" lvl="1"/>
            <a:r>
              <a:rPr lang="en-US"/>
              <a:t>grace</a:t>
            </a:r>
          </a:p>
          <a:p>
            <a:pPr marL="685800" lvl="1"/>
            <a:r>
              <a:rPr lang="en-US"/>
              <a:t>the millennium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Dispensations - 2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Covenant theology: God establishes one single covenant with man, which develops over time</a:t>
            </a:r>
          </a:p>
          <a:p>
            <a:pPr marL="685800" lvl="1"/>
            <a:r>
              <a:rPr lang="en-US" b="1"/>
              <a:t>Q: What are these stages of development?</a:t>
            </a:r>
          </a:p>
          <a:p>
            <a:r>
              <a:rPr lang="en-US"/>
              <a:t>Progressive dispensationalism: influenced by covenant theology that it states that salvation is by Christ alone and grace alone</a:t>
            </a:r>
          </a:p>
          <a:p>
            <a:pPr marL="685800" lvl="1"/>
            <a:r>
              <a:rPr lang="en-US"/>
              <a:t>partially inconsistent</a:t>
            </a:r>
          </a:p>
          <a:p>
            <a:pPr marL="685800" lvl="1"/>
            <a:r>
              <a:rPr lang="en-US"/>
              <a:t>still says that Jews have their own covenant </a:t>
            </a:r>
          </a:p>
          <a:p>
            <a:pPr marL="685800" lvl="1"/>
            <a:r>
              <a:rPr lang="en-US"/>
              <a:t>repudiated by classical dispensationalists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193284"/>
            <a:ext cx="10515600" cy="71631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The dispensations of human history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98430" y="1898231"/>
            <a:ext cx="10166364" cy="968903"/>
            <a:chOff x="898430" y="1898231"/>
            <a:chExt cx="10166364" cy="968903"/>
          </a:xfrm>
        </p:grpSpPr>
        <p:sp>
          <p:nvSpPr>
            <p:cNvPr id="3" name="Rectangle 2"/>
            <p:cNvSpPr/>
            <p:nvPr/>
          </p:nvSpPr>
          <p:spPr>
            <a:xfrm>
              <a:off x="1952733" y="2390146"/>
              <a:ext cx="8053593" cy="476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2"/>
            <p:cNvSpPr/>
            <p:nvPr/>
          </p:nvSpPr>
          <p:spPr>
            <a:xfrm>
              <a:off x="10009798" y="1902050"/>
              <a:ext cx="1054996" cy="476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/>
            <p:cNvSpPr/>
            <p:nvPr/>
          </p:nvSpPr>
          <p:spPr>
            <a:xfrm>
              <a:off x="898430" y="1898231"/>
              <a:ext cx="1054996" cy="476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6"/>
          <p:cNvGrpSpPr/>
          <p:nvPr/>
        </p:nvGrpSpPr>
        <p:grpSpPr>
          <a:xfrm>
            <a:off x="832124" y="4800080"/>
            <a:ext cx="10166364" cy="968903"/>
            <a:chOff x="898430" y="1898231"/>
            <a:chExt cx="10166364" cy="968903"/>
          </a:xfrm>
        </p:grpSpPr>
        <p:sp>
          <p:nvSpPr>
            <p:cNvPr id="9" name="Rectangle 2"/>
            <p:cNvSpPr/>
            <p:nvPr/>
          </p:nvSpPr>
          <p:spPr>
            <a:xfrm>
              <a:off x="1952733" y="2390146"/>
              <a:ext cx="8053593" cy="476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2"/>
            <p:cNvSpPr/>
            <p:nvPr/>
          </p:nvSpPr>
          <p:spPr>
            <a:xfrm>
              <a:off x="10009798" y="1902050"/>
              <a:ext cx="1054996" cy="476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2"/>
            <p:cNvSpPr/>
            <p:nvPr/>
          </p:nvSpPr>
          <p:spPr>
            <a:xfrm>
              <a:off x="898430" y="1898231"/>
              <a:ext cx="1054996" cy="476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Plus Math 11"/>
          <p:cNvSpPr/>
          <p:nvPr/>
        </p:nvSpPr>
        <p:spPr>
          <a:xfrm>
            <a:off x="6139394" y="1390346"/>
            <a:ext cx="749849" cy="1156019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Math 11"/>
          <p:cNvSpPr/>
          <p:nvPr/>
        </p:nvSpPr>
        <p:spPr>
          <a:xfrm>
            <a:off x="6135575" y="4276573"/>
            <a:ext cx="749849" cy="1156019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1479" y="1176349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age of innocence</a:t>
            </a:r>
          </a:p>
        </p:txBody>
      </p:sp>
      <p:sp>
        <p:nvSpPr>
          <p:cNvPr id="15" name="Right Brace 14"/>
          <p:cNvSpPr/>
          <p:nvPr/>
        </p:nvSpPr>
        <p:spPr>
          <a:xfrm rot="5400000">
            <a:off x="8084317" y="4428800"/>
            <a:ext cx="343681" cy="328059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4"/>
          <p:cNvSpPr/>
          <p:nvPr/>
        </p:nvSpPr>
        <p:spPr>
          <a:xfrm rot="5400000">
            <a:off x="9095919" y="2503491"/>
            <a:ext cx="343682" cy="149970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4"/>
          <p:cNvSpPr/>
          <p:nvPr/>
        </p:nvSpPr>
        <p:spPr>
          <a:xfrm rot="5400000">
            <a:off x="7358073" y="2265344"/>
            <a:ext cx="328060" cy="1983978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4"/>
          <p:cNvSpPr/>
          <p:nvPr/>
        </p:nvSpPr>
        <p:spPr>
          <a:xfrm rot="5400000">
            <a:off x="5713959" y="2448989"/>
            <a:ext cx="343681" cy="799839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3"/>
          <p:cNvSpPr txBox="1"/>
          <p:nvPr/>
        </p:nvSpPr>
        <p:spPr>
          <a:xfrm>
            <a:off x="9447412" y="1199065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eternal state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8525722" y="2870605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millennium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6475439" y="2882408"/>
            <a:ext cx="2218305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church age (grace)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5190627" y="6409131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church age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7553348" y="5725588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millennium</a:t>
            </a:r>
          </a:p>
        </p:txBody>
      </p:sp>
      <p:sp>
        <p:nvSpPr>
          <p:cNvPr id="24" name="TextBox 13"/>
          <p:cNvSpPr txBox="1"/>
          <p:nvPr/>
        </p:nvSpPr>
        <p:spPr>
          <a:xfrm>
            <a:off x="695347" y="4225889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Garden of Eden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5206" y="3948584"/>
            <a:ext cx="3199289" cy="64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“I saw Satan fall like lightning from heaven." (Luke 10:18)</a:t>
            </a:r>
          </a:p>
        </p:txBody>
      </p:sp>
      <p:sp>
        <p:nvSpPr>
          <p:cNvPr id="26" name="Right Arrow 25"/>
          <p:cNvSpPr/>
          <p:nvPr/>
        </p:nvSpPr>
        <p:spPr>
          <a:xfrm rot="3595886">
            <a:off x="5577006" y="4842779"/>
            <a:ext cx="671741" cy="140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51731" y="3842979"/>
            <a:ext cx="5108351" cy="732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either in this age or in the age to come. (Mt. 12:32)</a:t>
            </a:r>
          </a:p>
          <a:p>
            <a:r>
              <a:rPr lang="en-US" sz="1400"/>
              <a:t>Therefore as the tares are gathered and burned in the fire, so it will be at the end of this age. (Mt. 13:40)</a:t>
            </a:r>
          </a:p>
        </p:txBody>
      </p:sp>
      <p:sp>
        <p:nvSpPr>
          <p:cNvPr id="28" name="TextBox 13"/>
          <p:cNvSpPr txBox="1"/>
          <p:nvPr/>
        </p:nvSpPr>
        <p:spPr>
          <a:xfrm>
            <a:off x="9974737" y="4272754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eternal state</a:t>
            </a:r>
          </a:p>
        </p:txBody>
      </p:sp>
      <p:sp>
        <p:nvSpPr>
          <p:cNvPr id="29" name="TextBox 13"/>
          <p:cNvSpPr txBox="1"/>
          <p:nvPr/>
        </p:nvSpPr>
        <p:spPr>
          <a:xfrm>
            <a:off x="1972522" y="1550730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the Fall</a:t>
            </a:r>
          </a:p>
        </p:txBody>
      </p:sp>
      <p:sp>
        <p:nvSpPr>
          <p:cNvPr id="30" name="TextBox 13"/>
          <p:cNvSpPr txBox="1"/>
          <p:nvPr/>
        </p:nvSpPr>
        <p:spPr>
          <a:xfrm>
            <a:off x="1843728" y="4749394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the Fall</a:t>
            </a:r>
          </a:p>
        </p:txBody>
      </p:sp>
      <p:sp>
        <p:nvSpPr>
          <p:cNvPr id="31" name="TextBox 13"/>
          <p:cNvSpPr txBox="1"/>
          <p:nvPr/>
        </p:nvSpPr>
        <p:spPr>
          <a:xfrm>
            <a:off x="8576754" y="1593777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Judgement</a:t>
            </a:r>
          </a:p>
        </p:txBody>
      </p:sp>
      <p:sp>
        <p:nvSpPr>
          <p:cNvPr id="32" name="TextBox 13"/>
          <p:cNvSpPr txBox="1"/>
          <p:nvPr/>
        </p:nvSpPr>
        <p:spPr>
          <a:xfrm>
            <a:off x="8447960" y="4651844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Judgement</a:t>
            </a:r>
          </a:p>
        </p:txBody>
      </p:sp>
      <p:sp>
        <p:nvSpPr>
          <p:cNvPr id="33" name="Right Brace 14"/>
          <p:cNvSpPr/>
          <p:nvPr/>
        </p:nvSpPr>
        <p:spPr>
          <a:xfrm rot="5400000">
            <a:off x="5588983" y="2480231"/>
            <a:ext cx="312438" cy="156218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14"/>
          <p:cNvSpPr/>
          <p:nvPr/>
        </p:nvSpPr>
        <p:spPr>
          <a:xfrm rot="5400000">
            <a:off x="4007356" y="2476412"/>
            <a:ext cx="312438" cy="156218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14"/>
          <p:cNvSpPr/>
          <p:nvPr/>
        </p:nvSpPr>
        <p:spPr>
          <a:xfrm rot="5400000">
            <a:off x="2538900" y="2554521"/>
            <a:ext cx="312438" cy="1405968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13"/>
          <p:cNvSpPr txBox="1"/>
          <p:nvPr/>
        </p:nvSpPr>
        <p:spPr>
          <a:xfrm>
            <a:off x="3503465" y="2862967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the LAW</a:t>
            </a:r>
          </a:p>
        </p:txBody>
      </p:sp>
      <p:sp>
        <p:nvSpPr>
          <p:cNvPr id="37" name="TextBox 13"/>
          <p:cNvSpPr txBox="1"/>
          <p:nvPr/>
        </p:nvSpPr>
        <p:spPr>
          <a:xfrm>
            <a:off x="7323186" y="1371252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rapture</a:t>
            </a:r>
          </a:p>
        </p:txBody>
      </p:sp>
      <p:sp>
        <p:nvSpPr>
          <p:cNvPr id="38" name="Right Arrow 25"/>
          <p:cNvSpPr/>
          <p:nvPr/>
        </p:nvSpPr>
        <p:spPr>
          <a:xfrm rot="3595886">
            <a:off x="7920287" y="1993954"/>
            <a:ext cx="671741" cy="140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13"/>
          <p:cNvSpPr txBox="1"/>
          <p:nvPr/>
        </p:nvSpPr>
        <p:spPr>
          <a:xfrm>
            <a:off x="7006930" y="4726135"/>
            <a:ext cx="2218305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no rapture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97004" y="4620324"/>
            <a:ext cx="3029339" cy="64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He laid hold of the dragon, that serpent of old, who is the Devil and Satan, and bound him for a thousand years (Rev. 20:2)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5493" y="3476178"/>
            <a:ext cx="6678484" cy="397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Q: Do we also believe in dispensations? How many are there?</a:t>
            </a:r>
            <a:endParaRPr lang="en-US" sz="2000"/>
          </a:p>
        </p:txBody>
      </p:sp>
      <p:sp>
        <p:nvSpPr>
          <p:cNvPr id="42" name="TextBox 41"/>
          <p:cNvSpPr txBox="1"/>
          <p:nvPr/>
        </p:nvSpPr>
        <p:spPr>
          <a:xfrm>
            <a:off x="795238" y="909594"/>
            <a:ext cx="2679497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Dispensationalism</a:t>
            </a:r>
          </a:p>
        </p:txBody>
      </p:sp>
      <p:sp>
        <p:nvSpPr>
          <p:cNvPr id="43" name="TextBox 41"/>
          <p:cNvSpPr txBox="1"/>
          <p:nvPr/>
        </p:nvSpPr>
        <p:spPr>
          <a:xfrm>
            <a:off x="695347" y="3948584"/>
            <a:ext cx="2679497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Covenant theology</a:t>
            </a:r>
          </a:p>
        </p:txBody>
      </p:sp>
      <p:sp>
        <p:nvSpPr>
          <p:cNvPr id="44" name="Bracket Pair 43"/>
          <p:cNvSpPr/>
          <p:nvPr/>
        </p:nvSpPr>
        <p:spPr>
          <a:xfrm>
            <a:off x="6389344" y="1249749"/>
            <a:ext cx="2124748" cy="1715281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3"/>
          <p:cNvSpPr txBox="1"/>
          <p:nvPr/>
        </p:nvSpPr>
        <p:spPr>
          <a:xfrm>
            <a:off x="6096000" y="748356"/>
            <a:ext cx="2819923" cy="42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the 'great parenthesis'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013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God acting in history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731894"/>
            <a:ext cx="10515600" cy="4445069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Reformation</a:t>
            </a:r>
          </a:p>
          <a:p>
            <a:r>
              <a:rPr lang="en-US"/>
              <a:t>Defeating the Spanish Armada in 1588</a:t>
            </a:r>
          </a:p>
          <a:p>
            <a:r>
              <a:rPr lang="en-US"/>
              <a:t>Protecting the Pilgrims during the cold winter of 1620</a:t>
            </a:r>
          </a:p>
          <a:p>
            <a:r>
              <a:rPr lang="en-US"/>
              <a:t>The collapse of the Soviet Union and the Iron Curtain</a:t>
            </a:r>
          </a:p>
          <a:p>
            <a:r>
              <a:rPr lang="en-US" b="1"/>
              <a:t>Q: do you know any more such events?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635116" y="0"/>
            <a:ext cx="10515600" cy="9662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Liciumfa, Debrecen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67803" y="966260"/>
            <a:ext cx="4450227" cy="58917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Weekly Bible verse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b="1"/>
              <a:t>"I found it necessary to write to you exhorting you to contend earnestly for the faith w</a:t>
            </a:r>
            <a:r>
              <a:rPr lang="en-US" sz="3600" b="1" i="0"/>
              <a:t>hich was once for all delivered to the saints.</a:t>
            </a:r>
            <a:r>
              <a:rPr lang="en-US" sz="3600" b="1"/>
              <a:t>" (Jude 1:3)</a:t>
            </a:r>
            <a:endParaRPr lang="en-US" sz="3600" b="1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 panose="020F0302020204030204"/>
              </a:rPr>
              <a:t>What does the Bible say?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cs typeface="Calibri" panose="020F0502020204030204"/>
              </a:rPr>
              <a:t>"</a:t>
            </a:r>
            <a:r>
              <a:rPr lang="en-US" sz="3000">
                <a:ea typeface="+mn-lt"/>
                <a:cs typeface="+mn-lt"/>
              </a:rPr>
              <a:t>No man has seen God at any time; the only begotten Son, which is in the bosom of the Father, he has declared him." (John 1:18)</a:t>
            </a:r>
          </a:p>
          <a:p>
            <a:r>
              <a:rPr lang="en-US" sz="3000">
                <a:cs typeface="Calibri" panose="020F0502020204030204"/>
              </a:rPr>
              <a:t>"Which things also we speak, not in words which man's wisdom teaches, but which the Holy Ghost teaches" (1Corinthians 2:13)</a:t>
            </a:r>
          </a:p>
          <a:p>
            <a:r>
              <a:rPr lang="en-US" sz="3000">
                <a:cs typeface="Calibri" panose="020F0502020204030204"/>
              </a:rPr>
              <a:t>"...from a child thou hast known the holy scriptures, which are able to make thee wise unto salvation..." (2Timothy 3:15)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b="1"/>
              <a:t>Q. What is a prophet?</a:t>
            </a:r>
            <a:endParaRPr b="1"/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Different types of prophets:</a:t>
            </a:r>
          </a:p>
          <a:p>
            <a:pPr marL="685800" lvl="1"/>
            <a:r>
              <a:rPr lang="en-US"/>
              <a:t>a) Those who foretell God's word</a:t>
            </a:r>
          </a:p>
          <a:p>
            <a:pPr marL="685800" lvl="1"/>
            <a:r>
              <a:rPr lang="en-US"/>
              <a:t>b) Those who forthtell the Word of God</a:t>
            </a:r>
          </a:p>
          <a:p>
            <a:pPr marL="685800" lvl="1"/>
            <a:r>
              <a:rPr lang="en-US"/>
              <a:t>c) False prophets (and apostles)</a:t>
            </a:r>
          </a:p>
          <a:p>
            <a:pPr marL="228600"/>
            <a:r>
              <a:rPr lang="en-US"/>
              <a:t>(a) Prophets such as Ezekiel and John foresaw future events</a:t>
            </a:r>
          </a:p>
          <a:p>
            <a:pPr marL="228600"/>
            <a:r>
              <a:rPr lang="en-US"/>
              <a:t>(b) But a prophet also accurately applies God's Word to his situation</a:t>
            </a:r>
          </a:p>
          <a:p>
            <a:pPr marL="685800" lvl="1"/>
            <a:r>
              <a:rPr lang="en-US"/>
              <a:t>the Old Testament prophets applied the Law to their situation</a:t>
            </a:r>
          </a:p>
          <a:p>
            <a:pPr marL="685800" lvl="1"/>
            <a:r>
              <a:rPr lang="en-US" b="0"/>
              <a:t>Deuteronomy 28: 11.25.36-37 &lt;=&gt; Jeremiah 22:1-5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52884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False prophets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075775"/>
            <a:ext cx="10515600" cy="54136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"For I have not shunned to declare to you </a:t>
            </a:r>
            <a:r>
              <a:rPr lang="en-US" b="1"/>
              <a:t>the whole counsel</a:t>
            </a:r>
            <a:r>
              <a:rPr lang="en-US"/>
              <a:t> of God." (Acts 20:27)</a:t>
            </a:r>
          </a:p>
          <a:p>
            <a:r>
              <a:rPr lang="en-US"/>
              <a:t>"I found it necessary to write to you exhorting you to contend earnestly for the faith which was </a:t>
            </a:r>
            <a:r>
              <a:rPr lang="en-US" i="1"/>
              <a:t>once for all delivered to the saints</a:t>
            </a:r>
            <a:r>
              <a:rPr lang="en-US"/>
              <a:t>." (Jude 1:3)</a:t>
            </a:r>
          </a:p>
          <a:p>
            <a:r>
              <a:rPr lang="en-US"/>
              <a:t>Conclusion: the Word of God is complete and we need no new revelation or an extra (gnostic) word from God</a:t>
            </a:r>
          </a:p>
          <a:p>
            <a:r>
              <a:rPr lang="en-US"/>
              <a:t>"And you have tested those who say they are apostles and are not, and have found them liars" (Revelation 2:2)</a:t>
            </a:r>
          </a:p>
          <a:p>
            <a:pPr marL="685800" lvl="1"/>
            <a:r>
              <a:rPr lang="en-US"/>
              <a:t>The apostles are the foundation of the church (Ephesians 2:20)</a:t>
            </a:r>
          </a:p>
          <a:p>
            <a:pPr marL="685800" lvl="1"/>
            <a:r>
              <a:rPr lang="en-US"/>
              <a:t>Bob Jones, a great 'prophet' in the New Apostolic Reformation</a:t>
            </a:r>
          </a:p>
          <a:p>
            <a:pPr marL="685800" lvl="1"/>
            <a:r>
              <a:rPr lang="en-US"/>
              <a:t>Different apostles, different church, different spirit (Andergeist)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Back to Sola Scriptura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"Then last of all He was seen by me also, as by one born out of due time." (1Corinthians 15:8)</a:t>
            </a:r>
          </a:p>
          <a:p>
            <a:r>
              <a:rPr lang="en-US"/>
              <a:t>"Love never fails. But whether there are prophecies, they will fail; whether there are tongues, they will cease; whether there is knowledge, it will vanish away. For we know </a:t>
            </a:r>
            <a:r>
              <a:rPr lang="en-US" b="1"/>
              <a:t>in part</a:t>
            </a:r>
            <a:r>
              <a:rPr lang="en-US"/>
              <a:t> and we prophesy </a:t>
            </a:r>
            <a:r>
              <a:rPr lang="en-US" b="1"/>
              <a:t>in part</a:t>
            </a:r>
            <a:r>
              <a:rPr lang="en-US"/>
              <a:t>. But when that which is perfect has come, then that which is </a:t>
            </a:r>
            <a:r>
              <a:rPr lang="en-US" b="1"/>
              <a:t>in part</a:t>
            </a:r>
            <a:r>
              <a:rPr lang="en-US"/>
              <a:t> will be done away." (1Corinthians 13:8-10)</a:t>
            </a:r>
          </a:p>
          <a:p>
            <a:r>
              <a:rPr lang="en-US"/>
              <a:t>When Christ comes for the second time, prophesy and knowledge shall cease (tongues long before then).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Back to Sola Scriptura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During the Reformation, every man was allowed to interpret the Bible for himself</a:t>
            </a:r>
          </a:p>
          <a:p>
            <a:r>
              <a:rPr lang="en-US"/>
              <a:t>Now we are going back to a caste of scholars who alone can interpret the Bible</a:t>
            </a:r>
          </a:p>
          <a:p>
            <a:r>
              <a:rPr lang="en-US"/>
              <a:t>"Assuredly, I say to you, among those born of women there has not risen one greater than John the Baptist; but he who is least in the kingdom of heaven is greater than he." (Matthew 11:11)</a:t>
            </a:r>
          </a:p>
          <a:p>
            <a:r>
              <a:rPr lang="en-US"/>
              <a:t>We have the fulness of revelation, thus prophecies will have ceased.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8256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Magisterial versus ministerial</a:t>
            </a: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838200" y="1497566"/>
            <a:ext cx="10515600" cy="46793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The magisterial use of God's Word:</a:t>
            </a:r>
          </a:p>
          <a:p>
            <a:pPr marL="685800" lvl="1"/>
            <a:r>
              <a:rPr lang="en-US"/>
              <a:t>the church can bring new laws </a:t>
            </a:r>
          </a:p>
          <a:p>
            <a:pPr marL="685800" lvl="1"/>
            <a:r>
              <a:rPr lang="en-US"/>
              <a:t>proclaim new revelation</a:t>
            </a:r>
          </a:p>
          <a:p>
            <a:pPr marL="685800" lvl="1"/>
            <a:r>
              <a:rPr lang="en-US"/>
              <a:t>Roman Catholic church</a:t>
            </a:r>
          </a:p>
          <a:p>
            <a:pPr marL="228600" algn="l"/>
            <a:r>
              <a:rPr lang="en-US"/>
              <a:t>The ministerial use of God's Word:</a:t>
            </a:r>
          </a:p>
          <a:p>
            <a:pPr marL="685800" lvl="1" algn="l"/>
            <a:r>
              <a:rPr lang="en-US"/>
              <a:t>the church does not make up any new revelation or law</a:t>
            </a:r>
          </a:p>
          <a:p>
            <a:pPr marL="685800" lvl="1" algn="l"/>
            <a:r>
              <a:rPr lang="en-US"/>
              <a:t>the church only proclaims God's Word</a:t>
            </a:r>
          </a:p>
          <a:p>
            <a:pPr marL="685800" lvl="1" algn="l"/>
            <a:r>
              <a:rPr lang="en-US"/>
              <a:t>God's Word is clear and self-interpreting</a:t>
            </a:r>
          </a:p>
          <a:p>
            <a:pPr marL="685800" lvl="1" algn="l"/>
            <a:r>
              <a:rPr lang="en-US" sz="2300"/>
              <a:t>"Be diligent to present yourself approved to God, a worker who does not need to be ashamed, </a:t>
            </a:r>
            <a:r>
              <a:rPr lang="en-US" sz="2300" i="1"/>
              <a:t>rightly dividing [applying] the word of truth</a:t>
            </a:r>
            <a:r>
              <a:rPr lang="en-US" sz="2300"/>
              <a:t>." (2Timothy 2:15)</a:t>
            </a:r>
          </a:p>
          <a:p>
            <a:pPr marL="685800" lvl="1" algn="l"/>
            <a:r>
              <a:rPr lang="en-US"/>
              <a:t>The Bible makes the church, not the other way around</a:t>
            </a:r>
          </a:p>
          <a:p>
            <a:pPr marL="685800" lvl="1" algn="l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Bookman Old Style"/>
                <a:cs typeface="Calibri Light" panose="020F0302020204030204"/>
              </a:rPr>
              <a:t>Question #25</a:t>
            </a:r>
            <a:endParaRPr lang="en-US" b="1">
              <a:latin typeface="Bookman Old Style"/>
            </a:endParaRPr>
          </a:p>
        </p:txBody>
      </p:sp>
      <p:sp>
        <p:nvSpPr>
          <p:cNvPr id="3" name="Content Placeholder 2"/>
          <p:cNvSpPr>
            <a:spLocks noGrp="1" noEditPoints="1"/>
          </p:cNvSpPr>
          <p:nvPr>
            <p:ph idx="1"/>
          </p:nvPr>
        </p:nvSpPr>
        <p:spPr>
          <a:xfrm>
            <a:off x="1571445" y="1854380"/>
            <a:ext cx="9221639" cy="43225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ea typeface="+mn-lt"/>
                <a:cs typeface="+mn-lt"/>
              </a:rPr>
              <a:t>Q. How doth Christ execute the office of a priest?</a:t>
            </a:r>
            <a:endParaRPr lang="en-US" b="1" dirty="0">
              <a:ea typeface="+mn-lt"/>
              <a:cs typeface="+mn-lt"/>
            </a:endParaRPr>
          </a:p>
          <a:p>
            <a:r>
              <a:rPr lang="en-US" sz="3200" b="1" dirty="0">
                <a:ea typeface="+mn-lt"/>
                <a:cs typeface="+mn-lt"/>
              </a:rPr>
              <a:t>A. Christ executes the office of a priest, in his once offering up of himself a sacrifice to satisfy divine justice, and reconcile us to God; and in making continual intercession for us.</a:t>
            </a:r>
            <a:endParaRPr lang="en-US" sz="32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Westminster Shorter Catechism </vt:lpstr>
      <vt:lpstr>Homework! :-) </vt:lpstr>
      <vt:lpstr>CORRECTION: Biblical counseling</vt:lpstr>
      <vt:lpstr>Question #18</vt:lpstr>
      <vt:lpstr>What does the Bible say?</vt:lpstr>
      <vt:lpstr>Total depravity</vt:lpstr>
      <vt:lpstr>Corruption in extent or degree?</vt:lpstr>
      <vt:lpstr>PowerPoint Presentation</vt:lpstr>
      <vt:lpstr>What restrains us from being even worse?</vt:lpstr>
      <vt:lpstr>Freedom and ability</vt:lpstr>
      <vt:lpstr>Freedom and ability</vt:lpstr>
      <vt:lpstr>Question #19</vt:lpstr>
      <vt:lpstr>What does the Bible say?</vt:lpstr>
      <vt:lpstr>PowerPoint Presentation</vt:lpstr>
      <vt:lpstr>Vanitatum vanitas</vt:lpstr>
      <vt:lpstr>Man is born unto trouble, as the sparks fly upward (Job 5:7)</vt:lpstr>
      <vt:lpstr>Our life is short</vt:lpstr>
      <vt:lpstr>All men shall die</vt:lpstr>
      <vt:lpstr>Everlasting punishment</vt:lpstr>
      <vt:lpstr>Believers have hope</vt:lpstr>
      <vt:lpstr>Question #20</vt:lpstr>
      <vt:lpstr>What does the Bible say?</vt:lpstr>
      <vt:lpstr>Election</vt:lpstr>
      <vt:lpstr>What is election?</vt:lpstr>
      <vt:lpstr>Misunderstandings</vt:lpstr>
      <vt:lpstr>John 3:16</vt:lpstr>
      <vt:lpstr>More homework!!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Cserhati</cp:lastModifiedBy>
  <cp:revision>47</cp:revision>
  <dcterms:created xsi:type="dcterms:W3CDTF">2013-07-15T20:26:40Z</dcterms:created>
  <dcterms:modified xsi:type="dcterms:W3CDTF">2021-03-22T00:15:07Z</dcterms:modified>
</cp:coreProperties>
</file>